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321" r:id="rId2"/>
    <p:sldId id="322" r:id="rId3"/>
    <p:sldId id="257" r:id="rId4"/>
    <p:sldId id="324" r:id="rId5"/>
    <p:sldId id="325" r:id="rId6"/>
    <p:sldId id="326" r:id="rId7"/>
    <p:sldId id="327" r:id="rId8"/>
    <p:sldId id="328" r:id="rId9"/>
    <p:sldId id="329" r:id="rId10"/>
    <p:sldId id="302" r:id="rId11"/>
    <p:sldId id="303" r:id="rId12"/>
    <p:sldId id="304" r:id="rId13"/>
    <p:sldId id="305" r:id="rId14"/>
    <p:sldId id="323" r:id="rId15"/>
    <p:sldId id="289" r:id="rId16"/>
    <p:sldId id="285" r:id="rId17"/>
    <p:sldId id="309" r:id="rId18"/>
    <p:sldId id="312" r:id="rId19"/>
    <p:sldId id="318" r:id="rId20"/>
    <p:sldId id="319" r:id="rId21"/>
    <p:sldId id="317" r:id="rId22"/>
    <p:sldId id="311" r:id="rId23"/>
    <p:sldId id="315" r:id="rId24"/>
    <p:sldId id="33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78660" autoAdjust="0"/>
  </p:normalViewPr>
  <p:slideViewPr>
    <p:cSldViewPr>
      <p:cViewPr>
        <p:scale>
          <a:sx n="60" d="100"/>
          <a:sy n="60" d="100"/>
        </p:scale>
        <p:origin x="-152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95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1551-7FEA-461A-9F02-A2CEB3084EB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6EA69-85D7-43D2-82FC-A4F383E86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5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29692-FFB9-40DE-B124-169F2148678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 of </a:t>
            </a:r>
            <a:r>
              <a:rPr lang="en-US" dirty="0" err="1" smtClean="0"/>
              <a:t>prepathogenesis</a:t>
            </a:r>
            <a:endParaRPr lang="en-US" dirty="0" smtClean="0"/>
          </a:p>
          <a:p>
            <a:r>
              <a:rPr lang="en-US" dirty="0" smtClean="0"/>
              <a:t>Period of pathogenesis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29692-FFB9-40DE-B124-169F2148678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93266-242C-4424-8298-FF419055A15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8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6EA69-85D7-43D2-82FC-A4F383E86E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deepika\xpic4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1000" y="381000"/>
            <a:ext cx="4648200" cy="6182459"/>
          </a:xfrm>
          <a:prstGeom prst="rect">
            <a:avLst/>
          </a:prstGeom>
          <a:noFill/>
        </p:spPr>
      </p:pic>
      <p:pic>
        <p:nvPicPr>
          <p:cNvPr id="18434" name="Picture 2" descr="https://lh3.googleusercontent.com/-b_MYnZ6KNVc/UedNyDrogTI/AAAAAAAAASM/tE3A2VXbcOw/s0-d/colors-of-autumn-2560x144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flipH="1">
            <a:off x="-105875" y="0"/>
            <a:ext cx="9402274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47800" y="1676400"/>
            <a:ext cx="6934200" cy="1752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 w="38100"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 BERKLEY" pitchFamily="2" charset="0"/>
                <a:ea typeface="+mj-ea"/>
                <a:cs typeface="+mj-cs"/>
              </a:rPr>
              <a:t>Good 		Morning</a:t>
            </a:r>
            <a:endParaRPr kumimoji="0" lang="en-IN" sz="9600" b="1" i="0" u="none" strike="noStrike" kern="1200" cap="none" spc="0" normalizeH="0" baseline="0" noProof="0" dirty="0">
              <a:ln w="38100">
                <a:solidFill>
                  <a:schemeClr val="bg1"/>
                </a:solidFill>
              </a:ln>
              <a:solidFill>
                <a:srgbClr val="00B0F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 BERKLEY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4953000"/>
            <a:ext cx="4343400" cy="1219200"/>
          </a:xfrm>
          <a:solidFill>
            <a:srgbClr val="FFFFFF">
              <a:alpha val="69804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33CC"/>
                </a:solidFill>
                <a:effectLst/>
                <a:latin typeface="AR BERKLEY"/>
              </a:rPr>
              <a:t>Dr. Nikhil Moutam</a:t>
            </a:r>
          </a:p>
          <a:p>
            <a:r>
              <a:rPr lang="en-US" b="1" dirty="0" smtClean="0">
                <a:solidFill>
                  <a:srgbClr val="FF33CC"/>
                </a:solidFill>
                <a:effectLst/>
                <a:latin typeface="AR BERKLEY"/>
              </a:rPr>
              <a:t>3rd Year  PG Student</a:t>
            </a:r>
          </a:p>
          <a:p>
            <a:r>
              <a:rPr lang="en-US" b="1" dirty="0" smtClean="0">
                <a:solidFill>
                  <a:srgbClr val="FF33CC"/>
                </a:solidFill>
                <a:latin typeface="AR BERKLEY"/>
              </a:rPr>
              <a:t>Dept of Public Health Dentistry</a:t>
            </a:r>
            <a:endParaRPr lang="en-IN" b="1" dirty="0">
              <a:solidFill>
                <a:srgbClr val="FF33CC"/>
              </a:solidFill>
              <a:effectLst/>
              <a:latin typeface="AR BERKLE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Changing concepts of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Biomedical Concept-</a:t>
            </a:r>
            <a:r>
              <a:rPr lang="en-US" sz="2800" dirty="0" smtClean="0"/>
              <a:t> “absence of disease”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human body   = machine, </a:t>
            </a:r>
          </a:p>
          <a:p>
            <a:r>
              <a:rPr lang="en-US" sz="2800" dirty="0" smtClean="0"/>
              <a:t>disease            = consequence of the break down </a:t>
            </a:r>
          </a:p>
          <a:p>
            <a:r>
              <a:rPr lang="en-US" sz="2800" dirty="0" smtClean="0"/>
              <a:t>Doctor’s task  = repair of machine.</a:t>
            </a:r>
          </a:p>
          <a:p>
            <a:endParaRPr lang="en-US" sz="2800" dirty="0" smtClean="0"/>
          </a:p>
          <a:p>
            <a:r>
              <a:rPr lang="en-US" sz="2800" b="1" dirty="0" smtClean="0"/>
              <a:t>Limitation-</a:t>
            </a:r>
            <a:r>
              <a:rPr lang="en-US" sz="2800" dirty="0" smtClean="0"/>
              <a:t> it has minimized the role of environmental, social, psychological &amp; cultural determinants of health.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Changing concepts of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Ecological Concept- </a:t>
            </a:r>
          </a:p>
          <a:p>
            <a:pPr lvl="1"/>
            <a:r>
              <a:rPr lang="en-US" b="1" dirty="0" smtClean="0"/>
              <a:t>Health = </a:t>
            </a:r>
            <a:r>
              <a:rPr lang="en-US" dirty="0" smtClean="0"/>
              <a:t>is a dynamic equilibrium between man &amp; his environment, </a:t>
            </a:r>
          </a:p>
          <a:p>
            <a:pPr lvl="1"/>
            <a:r>
              <a:rPr lang="en-US" b="1" dirty="0" smtClean="0"/>
              <a:t>Disease = </a:t>
            </a:r>
            <a:r>
              <a:rPr lang="en-US" dirty="0" smtClean="0"/>
              <a:t> maladjustment of the human organisms to the environment. 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The concept supports the need for clean air, safe water, </a:t>
            </a:r>
            <a:r>
              <a:rPr lang="en-US" sz="2800" dirty="0" err="1" smtClean="0"/>
              <a:t>ozonic</a:t>
            </a:r>
            <a:r>
              <a:rPr lang="en-US" sz="2800" dirty="0" smtClean="0"/>
              <a:t> layer in the atmosphere, etc. to protect us from exposure to unhealthy factors.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Changing concepts of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Psychosocial Concept </a:t>
            </a:r>
          </a:p>
          <a:p>
            <a:endParaRPr lang="en-US" sz="2800" dirty="0" smtClean="0"/>
          </a:p>
          <a:p>
            <a:r>
              <a:rPr lang="en-US" sz="2800" dirty="0" smtClean="0"/>
              <a:t>Health is not only a biomedical phenomenon, but one which is in influenced by social psychological, cultural, economic and political factors of the people concerned.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>
                <a:cs typeface="Arial" pitchFamily="34" charset="0"/>
              </a:rPr>
              <a:t>Changing concepts of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Holistic Concept – </a:t>
            </a:r>
            <a:endParaRPr lang="en-US" sz="2800" dirty="0" smtClean="0"/>
          </a:p>
          <a:p>
            <a:r>
              <a:rPr lang="en-US" sz="2800" dirty="0" smtClean="0"/>
              <a:t>biomedical + ecological + psychosocial concept. </a:t>
            </a:r>
          </a:p>
          <a:p>
            <a:endParaRPr lang="en-US" sz="2800" dirty="0" smtClean="0"/>
          </a:p>
          <a:p>
            <a:r>
              <a:rPr lang="en-US" sz="2800" dirty="0" smtClean="0"/>
              <a:t>It has been defined as unified or multidimensional process involving the well being of the whole person in the context of his environment. </a:t>
            </a:r>
          </a:p>
          <a:p>
            <a:endParaRPr lang="en-US" sz="2800" dirty="0" smtClean="0"/>
          </a:p>
          <a:p>
            <a:r>
              <a:rPr lang="en-US" sz="2800" dirty="0" smtClean="0"/>
              <a:t>Holistic concept implies that, all sectors of society have an effect on 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457200"/>
            <a:ext cx="8229600" cy="2468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9" descr="spectrum-of-health-2-63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4744"/>
          <a:stretch/>
        </p:blipFill>
        <p:spPr>
          <a:xfrm>
            <a:off x="533400" y="843940"/>
            <a:ext cx="8562352" cy="548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latin typeface="+mj-lt"/>
              </a:rPr>
              <a:t>Concept of Disease</a:t>
            </a:r>
            <a:endParaRPr lang="en-US" dirty="0">
              <a:latin typeface="+mj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Concept of Disease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“A condition in which body function is impaired, departure from a state of health, an alteration of the human body interrupting the performance of the vital functions.”  - Webster.</a:t>
            </a:r>
          </a:p>
          <a:p>
            <a:r>
              <a:rPr lang="en-US" dirty="0" smtClean="0">
                <a:latin typeface="+mj-lt"/>
              </a:rPr>
              <a:t>Oxford  English Dictionary – the condition of body or some part of organ of body in which its functions are disrupted or deranged.</a:t>
            </a:r>
          </a:p>
          <a:p>
            <a:r>
              <a:rPr lang="en-US" dirty="0" smtClean="0">
                <a:latin typeface="+mj-lt"/>
              </a:rPr>
              <a:t>Ecologically – ‘a maladjustment of human organism to the environment’</a:t>
            </a:r>
          </a:p>
          <a:p>
            <a:r>
              <a:rPr lang="en-US" dirty="0" smtClean="0">
                <a:latin typeface="+mj-lt"/>
              </a:rPr>
              <a:t>Simplest definition – ‘opposite to Health’.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HEALTH AND ILLNESS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807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Epidemiological triad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219200"/>
            <a:ext cx="3429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Agent Factors</a:t>
            </a:r>
          </a:p>
          <a:p>
            <a:pPr lvl="1"/>
            <a:r>
              <a:rPr lang="en-US" sz="2400" b="1" dirty="0" smtClean="0"/>
              <a:t>Physical Agents </a:t>
            </a:r>
            <a:endParaRPr lang="en-US" sz="2400" dirty="0" smtClean="0"/>
          </a:p>
          <a:p>
            <a:pPr lvl="1"/>
            <a:r>
              <a:rPr lang="en-US" sz="2400" b="1" dirty="0" smtClean="0"/>
              <a:t>Chemical Agents  </a:t>
            </a:r>
          </a:p>
          <a:p>
            <a:pPr lvl="1"/>
            <a:r>
              <a:rPr lang="pt-BR" sz="2400" b="1" dirty="0" smtClean="0"/>
              <a:t>Biological Agents </a:t>
            </a:r>
          </a:p>
          <a:p>
            <a:pPr lvl="1"/>
            <a:r>
              <a:rPr lang="en-US" sz="2400" b="1" dirty="0" smtClean="0"/>
              <a:t>Nutritional agents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4949785"/>
            <a:ext cx="4648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Host Factors</a:t>
            </a:r>
          </a:p>
          <a:p>
            <a:pPr lvl="1"/>
            <a:r>
              <a:rPr lang="en-US" sz="2400" b="1" dirty="0" smtClean="0"/>
              <a:t>Socio-demographic Factors </a:t>
            </a:r>
            <a:endParaRPr lang="en-US" sz="2400" dirty="0" smtClean="0"/>
          </a:p>
          <a:p>
            <a:pPr lvl="1"/>
            <a:r>
              <a:rPr lang="en-US" sz="2400" b="1" dirty="0" smtClean="0"/>
              <a:t>Psycho-social Factors </a:t>
            </a:r>
            <a:endParaRPr lang="en-US" sz="2400" dirty="0" smtClean="0"/>
          </a:p>
          <a:p>
            <a:pPr lvl="1"/>
            <a:r>
              <a:rPr lang="en-US" sz="2400" b="1" dirty="0" smtClean="0"/>
              <a:t>Intrinsic Characteristics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10000"/>
            <a:ext cx="4419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Environmental Factors</a:t>
            </a:r>
          </a:p>
          <a:p>
            <a:pPr lvl="1"/>
            <a:r>
              <a:rPr lang="en-US" sz="2400" b="1" dirty="0" smtClean="0"/>
              <a:t>Physical Environment </a:t>
            </a:r>
          </a:p>
          <a:p>
            <a:pPr lvl="1"/>
            <a:r>
              <a:rPr lang="en-US" sz="2400" b="1" dirty="0" smtClean="0"/>
              <a:t>Biological Environment </a:t>
            </a:r>
            <a:endParaRPr lang="en-US" sz="2400" dirty="0" smtClean="0"/>
          </a:p>
          <a:p>
            <a:pPr lvl="1"/>
            <a:r>
              <a:rPr lang="en-US" sz="2400" b="1" dirty="0" smtClean="0"/>
              <a:t>Social Environment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10" name="Isosceles Triangle 9"/>
          <p:cNvSpPr/>
          <p:nvPr/>
        </p:nvSpPr>
        <p:spPr bwMode="auto">
          <a:xfrm>
            <a:off x="3962400" y="2438400"/>
            <a:ext cx="2590800" cy="2209800"/>
          </a:xfrm>
          <a:prstGeom prst="triangle">
            <a:avLst>
              <a:gd name="adj" fmla="val 4932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Natural History of Disease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photo1"/>
          <p:cNvPicPr>
            <a:picLocks noChangeAspect="1" noChangeArrowheads="1"/>
          </p:cNvPicPr>
          <p:nvPr/>
        </p:nvPicPr>
        <p:blipFill>
          <a:blip r:embed="rId3">
            <a:lum bright="-42000" contrast="78000"/>
          </a:blip>
          <a:srcRect l="4979" t="2899" r="3508" b="23513"/>
          <a:stretch>
            <a:fillRect/>
          </a:stretch>
        </p:blipFill>
        <p:spPr>
          <a:xfrm>
            <a:off x="260684" y="1752600"/>
            <a:ext cx="8610600" cy="48768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514600" y="152400"/>
            <a:ext cx="4343400" cy="121920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b="1" dirty="0">
              <a:solidFill>
                <a:srgbClr val="FF33CC"/>
              </a:solidFill>
              <a:latin typeface="Monotype Corsiva" pitchFamily="66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LESSON PLAN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04488"/>
              </p:ext>
            </p:extLst>
          </p:nvPr>
        </p:nvGraphicFramePr>
        <p:xfrm>
          <a:off x="304800" y="1828800"/>
          <a:ext cx="8407400" cy="4419600"/>
        </p:xfrm>
        <a:graphic>
          <a:graphicData uri="http://schemas.openxmlformats.org/drawingml/2006/table">
            <a:tbl>
              <a:tblPr firstRow="1" bandRow="1"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  <a:tableStyleId>{775DCB02-9BB8-47FD-8907-85C794F793BA}</a:tableStyleId>
              </a:tblPr>
              <a:tblGrid>
                <a:gridCol w="3120271"/>
                <a:gridCol w="5287129"/>
              </a:tblGrid>
              <a:tr h="1339647"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Copperplate Gothic Bold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Copperplate Gothic Bold" pitchFamily="34" charset="0"/>
                        </a:rPr>
                        <a:t>Title </a:t>
                      </a:r>
                      <a:endParaRPr lang="en-US" sz="2800" dirty="0">
                        <a:latin typeface="Copperplate Goth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Concept of Health and disease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835774"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latin typeface="Copperplate Gothic Bold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Copperplate Gothic Bold" pitchFamily="34" charset="0"/>
                        </a:rPr>
                        <a:t>Audience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C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800000"/>
                          </a:solidFill>
                          <a:latin typeface="Maiandra GD" pitchFamily="34" charset="0"/>
                        </a:rPr>
                        <a:t>III</a:t>
                      </a:r>
                      <a:r>
                        <a:rPr lang="en-US" sz="3600" b="1" baseline="0" dirty="0" smtClean="0">
                          <a:solidFill>
                            <a:srgbClr val="800000"/>
                          </a:solidFill>
                          <a:latin typeface="Maiandra GD" pitchFamily="34" charset="0"/>
                        </a:rPr>
                        <a:t> </a:t>
                      </a:r>
                      <a:r>
                        <a:rPr lang="en-US" sz="3600" b="1" dirty="0" smtClean="0">
                          <a:solidFill>
                            <a:srgbClr val="800000"/>
                          </a:solidFill>
                          <a:latin typeface="Maiandra GD" pitchFamily="34" charset="0"/>
                        </a:rPr>
                        <a:t>BDS students</a:t>
                      </a:r>
                      <a:endParaRPr lang="en-US" sz="3600" b="1" dirty="0">
                        <a:solidFill>
                          <a:srgbClr val="800000"/>
                        </a:solidFill>
                        <a:latin typeface="Maiandra G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>
                        <a:alpha val="40000"/>
                      </a:srgbClr>
                    </a:solidFill>
                  </a:tcPr>
                </a:tc>
              </a:tr>
              <a:tr h="1408405"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solidFill>
                          <a:schemeClr val="bg1"/>
                        </a:solidFill>
                        <a:latin typeface="Copperplate Gothic Bold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pperplate Gothic Bold" pitchFamily="34" charset="0"/>
                        </a:rPr>
                        <a:t>Audio-visual 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Copperplate Gothic Bold" pitchFamily="34" charset="0"/>
                        </a:rPr>
                        <a:t>aids </a:t>
                      </a:r>
                      <a:endParaRPr lang="en-US" sz="2800" dirty="0">
                        <a:solidFill>
                          <a:schemeClr val="bg1"/>
                        </a:solidFill>
                        <a:latin typeface="Copperplate Goth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solidFill>
                          <a:schemeClr val="accent3">
                            <a:lumMod val="95000"/>
                          </a:schemeClr>
                        </a:solidFill>
                        <a:latin typeface="Maiandra GD" pitchFamily="34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Maiandra GD" pitchFamily="34" charset="0"/>
                        </a:rPr>
                        <a:t>PROJECTOR , POWER</a:t>
                      </a:r>
                      <a:r>
                        <a:rPr lang="en-US" sz="2400" b="1" baseline="0" dirty="0" smtClean="0">
                          <a:solidFill>
                            <a:schemeClr val="accent3">
                              <a:lumMod val="95000"/>
                            </a:schemeClr>
                          </a:solidFill>
                          <a:latin typeface="Maiandra GD" pitchFamily="34" charset="0"/>
                        </a:rPr>
                        <a:t> POINT PRESENTATION, POINTER</a:t>
                      </a:r>
                    </a:p>
                    <a:p>
                      <a:pPr algn="ctr"/>
                      <a:endParaRPr lang="en-US" sz="2400" b="1" dirty="0">
                        <a:solidFill>
                          <a:schemeClr val="accent3">
                            <a:lumMod val="95000"/>
                          </a:schemeClr>
                        </a:solidFill>
                        <a:latin typeface="Maiandra G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</a:tr>
              <a:tr h="835774">
                <a:tc>
                  <a:txBody>
                    <a:bodyPr/>
                    <a:lstStyle/>
                    <a:p>
                      <a:pPr algn="ctr"/>
                      <a:endParaRPr lang="en-US" sz="800" dirty="0" smtClean="0">
                        <a:latin typeface="Copperplate Gothic Bold" pitchFamily="34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Copperplate Gothic Bold" pitchFamily="34" charset="0"/>
                        </a:rPr>
                        <a:t>  Duration </a:t>
                      </a:r>
                      <a:endParaRPr lang="en-US" sz="2800" dirty="0">
                        <a:latin typeface="Copperplate Gothic Bol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FF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 smtClean="0">
                        <a:latin typeface="Maiandra GD" pitchFamily="34" charset="0"/>
                      </a:endParaRPr>
                    </a:p>
                    <a:p>
                      <a:pPr algn="ctr"/>
                      <a:r>
                        <a:rPr lang="en-US" sz="3200" b="1" baseline="0" dirty="0" smtClean="0">
                          <a:latin typeface="Maiandra GD" pitchFamily="34" charset="0"/>
                        </a:rPr>
                        <a:t>40 </a:t>
                      </a:r>
                      <a:r>
                        <a:rPr lang="en-US" sz="3200" b="1" dirty="0" smtClean="0">
                          <a:latin typeface="Maiandra GD" pitchFamily="34" charset="0"/>
                        </a:rPr>
                        <a:t>minutes </a:t>
                      </a:r>
                      <a:endParaRPr lang="en-US" sz="3200" b="1" dirty="0">
                        <a:latin typeface="Maiandra G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>
                        <a:alpha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0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2400" dirty="0" smtClean="0"/>
              <a:t>Web of causation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          Change in life style                                                             Stress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Abundance of food                            Smoking        Emotional             Aging &amp;                                                                                                        </a:t>
            </a:r>
            <a:r>
              <a:rPr lang="en-US" sz="2000" dirty="0" smtClean="0">
                <a:solidFill>
                  <a:schemeClr val="bg1"/>
                </a:solidFill>
              </a:rPr>
              <a:t>D </a:t>
            </a:r>
            <a:r>
              <a:rPr lang="en-US" sz="2000" dirty="0" smtClean="0"/>
              <a:t>                                                                              Disturbance         other factor </a:t>
            </a:r>
          </a:p>
          <a:p>
            <a:endParaRPr lang="en-US" sz="2000" dirty="0" smtClean="0"/>
          </a:p>
          <a:p>
            <a:r>
              <a:rPr lang="en-US" sz="2000" dirty="0" smtClean="0"/>
              <a:t>Obesity                        Lack of physical activity         Hypertension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Hyperlidemia</a:t>
            </a:r>
            <a:r>
              <a:rPr lang="en-US" sz="2000" dirty="0" smtClean="0"/>
              <a:t>                   Increase </a:t>
            </a:r>
            <a:r>
              <a:rPr lang="en-US" sz="2000" dirty="0" err="1" smtClean="0"/>
              <a:t>catacholamine</a:t>
            </a:r>
            <a:r>
              <a:rPr lang="en-US" sz="2000" dirty="0" smtClean="0"/>
              <a:t>                       Changes in walls of                     								arteries </a:t>
            </a:r>
          </a:p>
          <a:p>
            <a:r>
              <a:rPr lang="en-US" sz="2000" dirty="0" smtClean="0"/>
              <a:t>                                          thrombotic activity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Coronory</a:t>
            </a:r>
            <a:r>
              <a:rPr lang="en-US" sz="2000" dirty="0" smtClean="0"/>
              <a:t> atherosclerosis </a:t>
            </a:r>
          </a:p>
          <a:p>
            <a:r>
              <a:rPr lang="en-US" sz="2000" dirty="0" smtClean="0"/>
              <a:t>                                                                    Coronary occlusion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                        Myocardial Infarction</a:t>
            </a: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                                    Myocardial Infarction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 flipV="1">
            <a:off x="1371600" y="1143000"/>
            <a:ext cx="914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rot="5400000">
            <a:off x="1981200" y="1981200"/>
            <a:ext cx="1371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971800" y="1219200"/>
            <a:ext cx="838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 flipV="1">
            <a:off x="6248400" y="1066800"/>
            <a:ext cx="1447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 flipV="1">
            <a:off x="4800600" y="990600"/>
            <a:ext cx="2895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V="1">
            <a:off x="7010400" y="2362200"/>
            <a:ext cx="8382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7238206" y="2971800"/>
            <a:ext cx="12199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6019800" y="3886200"/>
            <a:ext cx="1754188" cy="1219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5400000">
            <a:off x="5143500" y="55245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5144294" y="6133306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5400000">
            <a:off x="304800" y="2361406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229394" y="3275806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5400000">
            <a:off x="229394" y="4418806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838994" y="5181600"/>
            <a:ext cx="3504406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629297" y="3085703"/>
            <a:ext cx="68580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5400000">
            <a:off x="2780903" y="4000103"/>
            <a:ext cx="38100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4304903" y="4762103"/>
            <a:ext cx="68580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6057900" y="3162300"/>
            <a:ext cx="610394" cy="2278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5400000">
            <a:off x="5943997" y="2514203"/>
            <a:ext cx="30480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 Health-Sickness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199"/>
            <a:ext cx="9144000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7600"/>
            <a:ext cx="8229600" cy="1143000"/>
          </a:xfrm>
        </p:spPr>
        <p:txBody>
          <a:bodyPr/>
          <a:lstStyle/>
          <a:p>
            <a:r>
              <a:rPr lang="en-US" dirty="0" smtClean="0"/>
              <a:t>Disease in many Forms..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05400"/>
            <a:ext cx="8229600" cy="1752600"/>
          </a:xfrm>
        </p:spPr>
        <p:txBody>
          <a:bodyPr/>
          <a:lstStyle/>
          <a:p>
            <a:r>
              <a:rPr lang="en-US" dirty="0" smtClean="0"/>
              <a:t>Acute</a:t>
            </a:r>
          </a:p>
          <a:p>
            <a:r>
              <a:rPr lang="en-US" dirty="0" smtClean="0"/>
              <a:t>Chronic/insidious</a:t>
            </a:r>
          </a:p>
          <a:p>
            <a:r>
              <a:rPr lang="en-US" dirty="0" smtClean="0"/>
              <a:t>Carrier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304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Spectrum of disease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 l="3045" t="11991" r="5609" b="2326"/>
          <a:stretch>
            <a:fillRect/>
          </a:stretch>
        </p:blipFill>
        <p:spPr bwMode="auto">
          <a:xfrm>
            <a:off x="381000" y="1600200"/>
            <a:ext cx="7239000" cy="236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ICEBERG PHENONMENON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486400"/>
            <a:ext cx="8458200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/>
              <a:t>Example: Cholera , Polio, hypertension, malnutrition etc.</a:t>
            </a:r>
            <a:endParaRPr lang="en-US" sz="2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7826" t="18310" r="7826" b="16901"/>
          <a:stretch>
            <a:fillRect/>
          </a:stretch>
        </p:blipFill>
        <p:spPr bwMode="auto">
          <a:xfrm>
            <a:off x="762000" y="1524000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09651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 you.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0" y="5867400"/>
            <a:ext cx="1524000" cy="45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j-lt"/>
                <a:cs typeface="Arial" pitchFamily="34" charset="0"/>
              </a:rPr>
              <a:t>Introduction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“Health “ in history</a:t>
            </a:r>
          </a:p>
          <a:p>
            <a:endParaRPr lang="en-US" dirty="0" smtClean="0">
              <a:latin typeface="+mj-lt"/>
              <a:cs typeface="Arial" pitchFamily="34" charset="0"/>
            </a:endParaRPr>
          </a:p>
          <a:p>
            <a:r>
              <a:rPr lang="en-US" dirty="0" smtClean="0">
                <a:latin typeface="+mj-lt"/>
                <a:cs typeface="Arial" pitchFamily="34" charset="0"/>
              </a:rPr>
              <a:t>Why  we are concerned 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latin typeface="+mj-lt"/>
                <a:cs typeface="Arial" pitchFamily="34" charset="0"/>
              </a:rPr>
              <a:t>about</a:t>
            </a:r>
            <a:r>
              <a:rPr lang="en-US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latin typeface="+mj-lt"/>
                <a:cs typeface="Arial" pitchFamily="34" charset="0"/>
              </a:rPr>
              <a:t>‘health’</a:t>
            </a:r>
          </a:p>
          <a:p>
            <a:endParaRPr lang="en-US" dirty="0" smtClean="0">
              <a:latin typeface="+mj-lt"/>
              <a:cs typeface="Arial" pitchFamily="34" charset="0"/>
            </a:endParaRPr>
          </a:p>
          <a:p>
            <a:r>
              <a:rPr lang="en-US" dirty="0" smtClean="0">
                <a:latin typeface="+mj-lt"/>
                <a:cs typeface="Arial" pitchFamily="34" charset="0"/>
              </a:rPr>
              <a:t>Health - Changing concepts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Biomedical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Ecological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Psychological</a:t>
            </a:r>
          </a:p>
          <a:p>
            <a:pPr lvl="1"/>
            <a:r>
              <a:rPr lang="en-US" dirty="0" smtClean="0">
                <a:latin typeface="+mj-lt"/>
                <a:cs typeface="Arial" pitchFamily="34" charset="0"/>
              </a:rPr>
              <a:t>Holistic </a:t>
            </a:r>
            <a:endParaRPr lang="en-US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+mj-lt"/>
                <a:cs typeface="Arial" pitchFamily="34" charset="0"/>
              </a:rPr>
              <a:t>What is ‘Health’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latin typeface="+mj-lt"/>
                <a:cs typeface="Arial" pitchFamily="34" charset="0"/>
              </a:rPr>
              <a:t>Oxford dictionary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+mj-lt"/>
                <a:cs typeface="Arial" pitchFamily="34" charset="0"/>
              </a:rPr>
              <a:t>State of being well in body or mind</a:t>
            </a:r>
          </a:p>
          <a:p>
            <a:r>
              <a:rPr lang="en-US" dirty="0" smtClean="0">
                <a:latin typeface="+mj-lt"/>
                <a:cs typeface="Arial" pitchFamily="34" charset="0"/>
              </a:rPr>
              <a:t> </a:t>
            </a:r>
            <a:r>
              <a:rPr lang="en-US" b="1" dirty="0" smtClean="0">
                <a:latin typeface="+mj-lt"/>
                <a:cs typeface="Arial" pitchFamily="34" charset="0"/>
              </a:rPr>
              <a:t>Webster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+mj-lt"/>
                <a:cs typeface="Arial" pitchFamily="34" charset="0"/>
              </a:rPr>
              <a:t>The condition of being sound in body, mind or spirit especially freedom from physical disease or pain.</a:t>
            </a:r>
          </a:p>
          <a:p>
            <a:r>
              <a:rPr lang="en-US" dirty="0" smtClean="0">
                <a:cs typeface="Arial" pitchFamily="34" charset="0"/>
              </a:rPr>
              <a:t>“Health is a state of complete physical, mental and social well-being and not merely the absence of disease or Infirmity.” </a:t>
            </a: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                – Constitution of the World Health Organization, </a:t>
            </a:r>
          </a:p>
          <a:p>
            <a:pPr>
              <a:buNone/>
            </a:pPr>
            <a:r>
              <a:rPr lang="en-US" dirty="0" smtClean="0">
                <a:cs typeface="Arial" pitchFamily="34" charset="0"/>
              </a:rPr>
              <a:t>                                                                                      July 1946.  </a:t>
            </a:r>
            <a:endParaRPr lang="en-US" dirty="0" smtClean="0">
              <a:solidFill>
                <a:srgbClr val="FF0000"/>
              </a:solidFill>
              <a:cs typeface="Arial" pitchFamily="34" charset="0"/>
            </a:endParaRPr>
          </a:p>
          <a:p>
            <a:pPr lvl="1">
              <a:buNone/>
            </a:pPr>
            <a:endParaRPr lang="en-US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-The state of perfect functioning of body or state in which every cell &amp; every organ is functioning at optimum capacity &amp; in perfect harmony with the rest of the body.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Physical component…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 smtClean="0"/>
              <a:t>Mental Health- Is a state of balance between individual and surrounding..</a:t>
            </a:r>
          </a:p>
          <a:p>
            <a:r>
              <a:rPr lang="en-US" dirty="0" smtClean="0"/>
              <a:t>Easy to say if its grossly abnormal but difficult in minor disturbances. </a:t>
            </a:r>
          </a:p>
          <a:p>
            <a:r>
              <a:rPr lang="en-US" dirty="0" smtClean="0"/>
              <a:t>     Distinction between mental and physical health is artificial.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Mental component-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Social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health is an aspect of health that includes social relationships as part of broader concept of health.</a:t>
            </a:r>
          </a:p>
          <a:p>
            <a:r>
              <a:rPr lang="en-US" dirty="0" smtClean="0"/>
              <a:t>It has two elements:</a:t>
            </a:r>
          </a:p>
          <a:p>
            <a:r>
              <a:rPr lang="en-US" b="1" dirty="0" smtClean="0"/>
              <a:t>Individual and societal</a:t>
            </a:r>
          </a:p>
          <a:p>
            <a:r>
              <a:rPr lang="en-US" dirty="0" smtClean="0"/>
              <a:t>The less isolated, the greater the sense of control &amp; empowerment, &amp; the more socially integrated a person is, the less they suffer from a range of physical &amp; mental disorders.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health describes a state beyond the mere absence of disease.</a:t>
            </a:r>
          </a:p>
          <a:p>
            <a:r>
              <a:rPr lang="en-US" dirty="0" smtClean="0"/>
              <a:t>Operationalised by a combination of excellent status on biological, subjective, and functional measures</a:t>
            </a:r>
          </a:p>
          <a:p>
            <a:r>
              <a:rPr lang="en-US" dirty="0" smtClean="0"/>
              <a:t>Positive health predicts increased longevity (correcting for quality of life), decreased health costs, better mental health in aging, and better prognosis when illness strikes.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Positive Health</a:t>
            </a:r>
            <a:endParaRPr lang="en-US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Health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98481"/>
            <a:ext cx="6172200" cy="525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6216</TotalTime>
  <Words>735</Words>
  <Application>Microsoft Office PowerPoint</Application>
  <PresentationFormat>On-screen Show (4:3)</PresentationFormat>
  <Paragraphs>154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LESSON PLAN</vt:lpstr>
      <vt:lpstr>Introduction</vt:lpstr>
      <vt:lpstr>What is ‘Health’</vt:lpstr>
      <vt:lpstr>PowerPoint Presentation</vt:lpstr>
      <vt:lpstr>Mental component-</vt:lpstr>
      <vt:lpstr>Social component</vt:lpstr>
      <vt:lpstr>Positive Health</vt:lpstr>
      <vt:lpstr>Health Paradigm</vt:lpstr>
      <vt:lpstr>Changing concepts of Health</vt:lpstr>
      <vt:lpstr>Changing concepts of Health</vt:lpstr>
      <vt:lpstr>Changing concepts of Health</vt:lpstr>
      <vt:lpstr>Changing concepts of Health</vt:lpstr>
      <vt:lpstr>  </vt:lpstr>
      <vt:lpstr>Concept of Disease</vt:lpstr>
      <vt:lpstr>Concept of Disease</vt:lpstr>
      <vt:lpstr>HEALTH AND ILLNESS</vt:lpstr>
      <vt:lpstr>Epidemiological triad </vt:lpstr>
      <vt:lpstr>Natural History of Disease</vt:lpstr>
      <vt:lpstr>Web of causation </vt:lpstr>
      <vt:lpstr>The Health-Sickness spectrum</vt:lpstr>
      <vt:lpstr>Disease in many Forms..</vt:lpstr>
      <vt:lpstr>ICEBERG PHENONMENON</vt:lpstr>
      <vt:lpstr>Thank you.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Health and disease</dc:title>
  <dc:creator>nikhil moutam</dc:creator>
  <cp:lastModifiedBy>HP</cp:lastModifiedBy>
  <cp:revision>26</cp:revision>
  <dcterms:created xsi:type="dcterms:W3CDTF">2006-08-16T00:00:00Z</dcterms:created>
  <dcterms:modified xsi:type="dcterms:W3CDTF">2019-11-01T10:03:03Z</dcterms:modified>
</cp:coreProperties>
</file>